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7" r:id="rId2"/>
    <p:sldId id="266" r:id="rId3"/>
    <p:sldId id="260" r:id="rId4"/>
    <p:sldId id="261" r:id="rId5"/>
    <p:sldId id="26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41" d="100"/>
          <a:sy n="41" d="100"/>
        </p:scale>
        <p:origin x="804" y="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F7DCA-1369-4975-9A94-9F17F4044ECE}" type="datetimeFigureOut">
              <a:rPr lang="en-US" smtClean="0"/>
              <a:t>2/15/2023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51B49C-1621-4B3E-8C1B-F05255DF6F90}" type="slidenum">
              <a:rPr lang="en-US" smtClean="0"/>
              <a:t>‹#›</a:t>
            </a:fld>
            <a:endParaRPr lang="en-US"/>
          </a:p>
        </p:txBody>
      </p:sp>
    </p:spTree>
    <p:extLst>
      <p:ext uri="{BB962C8B-B14F-4D97-AF65-F5344CB8AC3E}">
        <p14:creationId xmlns:p14="http://schemas.microsoft.com/office/powerpoint/2010/main" val="1876948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6A953863-2810-4C0D-AC77-DB42AFB6605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57A1345-9BAD-4F9B-9D56-92C7F4ABD860}" type="slidenum">
              <a:rPr lang="en-US" altLang="en-US" smtClean="0"/>
              <a:pPr>
                <a:spcBef>
                  <a:spcPct val="0"/>
                </a:spcBef>
              </a:pPr>
              <a:t>3</a:t>
            </a:fld>
            <a:endParaRPr lang="en-US" altLang="en-US"/>
          </a:p>
        </p:txBody>
      </p:sp>
      <p:sp>
        <p:nvSpPr>
          <p:cNvPr id="7171" name="Rectangle 2">
            <a:extLst>
              <a:ext uri="{FF2B5EF4-FFF2-40B4-BE49-F238E27FC236}">
                <a16:creationId xmlns:a16="http://schemas.microsoft.com/office/drawing/2014/main" id="{5421674F-0644-47FB-B4CC-4C4D79DE787B}"/>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7D24542E-A055-47B5-AEF8-F3C7CC8DB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On 2, if continents were to move toward the equator, less land would be snow covered and thus the climate would warm.  Also, because chemical reactions between rainwater and exposed rock remove CO2 from the atmosphere, changes in worldwide rainfall can change amount of CO2 in the atmosphere.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C950BF6C-7F77-4EE8-8F4E-37DDA628B53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spcBef>
                <a:spcPct val="30000"/>
              </a:spcBef>
              <a:defRPr sz="1200">
                <a:solidFill>
                  <a:schemeClr val="tx1"/>
                </a:solidFill>
                <a:latin typeface="Arial" panose="020B0604020202020204" pitchFamily="34" charset="0"/>
              </a:defRPr>
            </a:lvl1pPr>
            <a:lvl2pPr marL="742950" indent="-285750" defTabSz="931863">
              <a:spcBef>
                <a:spcPct val="30000"/>
              </a:spcBef>
              <a:defRPr sz="1200">
                <a:solidFill>
                  <a:schemeClr val="tx1"/>
                </a:solidFill>
                <a:latin typeface="Arial" panose="020B0604020202020204" pitchFamily="34" charset="0"/>
              </a:defRPr>
            </a:lvl2pPr>
            <a:lvl3pPr marL="1143000" indent="-228600" defTabSz="931863">
              <a:spcBef>
                <a:spcPct val="30000"/>
              </a:spcBef>
              <a:defRPr sz="1200">
                <a:solidFill>
                  <a:schemeClr val="tx1"/>
                </a:solidFill>
                <a:latin typeface="Arial" panose="020B0604020202020204" pitchFamily="34" charset="0"/>
              </a:defRPr>
            </a:lvl3pPr>
            <a:lvl4pPr marL="1600200" indent="-228600" defTabSz="931863">
              <a:spcBef>
                <a:spcPct val="30000"/>
              </a:spcBef>
              <a:defRPr sz="1200">
                <a:solidFill>
                  <a:schemeClr val="tx1"/>
                </a:solidFill>
                <a:latin typeface="Arial" panose="020B0604020202020204" pitchFamily="34" charset="0"/>
              </a:defRPr>
            </a:lvl4pPr>
            <a:lvl5pPr marL="2057400" indent="-228600" defTabSz="931863">
              <a:spcBef>
                <a:spcPct val="30000"/>
              </a:spcBef>
              <a:defRPr sz="1200">
                <a:solidFill>
                  <a:schemeClr val="tx1"/>
                </a:solidFill>
                <a:latin typeface="Arial" panose="020B0604020202020204" pitchFamily="34" charset="0"/>
              </a:defRPr>
            </a:lvl5pPr>
            <a:lvl6pPr marL="2514600" indent="-228600" defTabSz="931863"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31863"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31863"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318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CB09F74-1D82-49B1-8D2A-7FBB9E8B13FB}" type="slidenum">
              <a:rPr lang="en-US" altLang="en-US" smtClean="0"/>
              <a:pPr>
                <a:spcBef>
                  <a:spcPct val="0"/>
                </a:spcBef>
              </a:pPr>
              <a:t>4</a:t>
            </a:fld>
            <a:endParaRPr lang="en-US" altLang="en-US"/>
          </a:p>
        </p:txBody>
      </p:sp>
      <p:sp>
        <p:nvSpPr>
          <p:cNvPr id="9219" name="Rectangle 2">
            <a:extLst>
              <a:ext uri="{FF2B5EF4-FFF2-40B4-BE49-F238E27FC236}">
                <a16:creationId xmlns:a16="http://schemas.microsoft.com/office/drawing/2014/main" id="{68D5BAD2-0EBB-44D6-9A27-FF922B6642BB}"/>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C0935D56-8BB3-4391-9F18-06AB727546B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5.  The proxy record includes tree ring analysis, ice cores, coral reef chemistry, ocean sediments, boreholes, and more.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409FF-7A0A-4767-96D0-AC73F44276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FA9FCB-B387-49B1-A80A-B286197EB7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EBF08C-257C-461C-BCD9-223087FA2A9C}"/>
              </a:ext>
            </a:extLst>
          </p:cNvPr>
          <p:cNvSpPr>
            <a:spLocks noGrp="1"/>
          </p:cNvSpPr>
          <p:nvPr>
            <p:ph type="dt" sz="half" idx="10"/>
          </p:nvPr>
        </p:nvSpPr>
        <p:spPr/>
        <p:txBody>
          <a:bodyPr/>
          <a:lstStyle/>
          <a:p>
            <a:fld id="{13910528-2D06-4FC2-918E-C982B4F59EB7}" type="datetimeFigureOut">
              <a:rPr lang="en-US" smtClean="0"/>
              <a:t>2/15/2023</a:t>
            </a:fld>
            <a:endParaRPr lang="en-US"/>
          </a:p>
        </p:txBody>
      </p:sp>
      <p:sp>
        <p:nvSpPr>
          <p:cNvPr id="5" name="Footer Placeholder 4">
            <a:extLst>
              <a:ext uri="{FF2B5EF4-FFF2-40B4-BE49-F238E27FC236}">
                <a16:creationId xmlns:a16="http://schemas.microsoft.com/office/drawing/2014/main" id="{54FF6C33-EA04-474C-AA1D-C50CB05385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EBB62F-8330-45F6-A12D-55EBA46AA883}"/>
              </a:ext>
            </a:extLst>
          </p:cNvPr>
          <p:cNvSpPr>
            <a:spLocks noGrp="1"/>
          </p:cNvSpPr>
          <p:nvPr>
            <p:ph type="sldNum" sz="quarter" idx="12"/>
          </p:nvPr>
        </p:nvSpPr>
        <p:spPr/>
        <p:txBody>
          <a:bodyPr/>
          <a:lstStyle/>
          <a:p>
            <a:fld id="{350F9B82-49A2-40EA-AAEF-2909C48C6DC0}" type="slidenum">
              <a:rPr lang="en-US" smtClean="0"/>
              <a:t>‹#›</a:t>
            </a:fld>
            <a:endParaRPr lang="en-US"/>
          </a:p>
        </p:txBody>
      </p:sp>
    </p:spTree>
    <p:extLst>
      <p:ext uri="{BB962C8B-B14F-4D97-AF65-F5344CB8AC3E}">
        <p14:creationId xmlns:p14="http://schemas.microsoft.com/office/powerpoint/2010/main" val="3022394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F557C-DA87-4AF3-835D-FC7A1BF3C4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F6BBB95-6B58-4A8B-B334-723C58FB9A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BD4502-DE9A-45AF-AAE6-1018A5660446}"/>
              </a:ext>
            </a:extLst>
          </p:cNvPr>
          <p:cNvSpPr>
            <a:spLocks noGrp="1"/>
          </p:cNvSpPr>
          <p:nvPr>
            <p:ph type="dt" sz="half" idx="10"/>
          </p:nvPr>
        </p:nvSpPr>
        <p:spPr/>
        <p:txBody>
          <a:bodyPr/>
          <a:lstStyle/>
          <a:p>
            <a:fld id="{13910528-2D06-4FC2-918E-C982B4F59EB7}" type="datetimeFigureOut">
              <a:rPr lang="en-US" smtClean="0"/>
              <a:t>2/15/2023</a:t>
            </a:fld>
            <a:endParaRPr lang="en-US"/>
          </a:p>
        </p:txBody>
      </p:sp>
      <p:sp>
        <p:nvSpPr>
          <p:cNvPr id="5" name="Footer Placeholder 4">
            <a:extLst>
              <a:ext uri="{FF2B5EF4-FFF2-40B4-BE49-F238E27FC236}">
                <a16:creationId xmlns:a16="http://schemas.microsoft.com/office/drawing/2014/main" id="{37B73DEE-181D-44DD-A1E3-5C39D7D86F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27AD5B-ADAB-4A62-81F9-F16075C82A63}"/>
              </a:ext>
            </a:extLst>
          </p:cNvPr>
          <p:cNvSpPr>
            <a:spLocks noGrp="1"/>
          </p:cNvSpPr>
          <p:nvPr>
            <p:ph type="sldNum" sz="quarter" idx="12"/>
          </p:nvPr>
        </p:nvSpPr>
        <p:spPr/>
        <p:txBody>
          <a:bodyPr/>
          <a:lstStyle/>
          <a:p>
            <a:fld id="{350F9B82-49A2-40EA-AAEF-2909C48C6DC0}" type="slidenum">
              <a:rPr lang="en-US" smtClean="0"/>
              <a:t>‹#›</a:t>
            </a:fld>
            <a:endParaRPr lang="en-US"/>
          </a:p>
        </p:txBody>
      </p:sp>
    </p:spTree>
    <p:extLst>
      <p:ext uri="{BB962C8B-B14F-4D97-AF65-F5344CB8AC3E}">
        <p14:creationId xmlns:p14="http://schemas.microsoft.com/office/powerpoint/2010/main" val="541544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CA39F8-4AF3-4488-A62D-FB057F7DFE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F0D67EB-9665-46AE-8A1E-340177E344A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116343-2DB3-4ED9-81A7-0A4921854763}"/>
              </a:ext>
            </a:extLst>
          </p:cNvPr>
          <p:cNvSpPr>
            <a:spLocks noGrp="1"/>
          </p:cNvSpPr>
          <p:nvPr>
            <p:ph type="dt" sz="half" idx="10"/>
          </p:nvPr>
        </p:nvSpPr>
        <p:spPr/>
        <p:txBody>
          <a:bodyPr/>
          <a:lstStyle/>
          <a:p>
            <a:fld id="{13910528-2D06-4FC2-918E-C982B4F59EB7}" type="datetimeFigureOut">
              <a:rPr lang="en-US" smtClean="0"/>
              <a:t>2/15/2023</a:t>
            </a:fld>
            <a:endParaRPr lang="en-US"/>
          </a:p>
        </p:txBody>
      </p:sp>
      <p:sp>
        <p:nvSpPr>
          <p:cNvPr id="5" name="Footer Placeholder 4">
            <a:extLst>
              <a:ext uri="{FF2B5EF4-FFF2-40B4-BE49-F238E27FC236}">
                <a16:creationId xmlns:a16="http://schemas.microsoft.com/office/drawing/2014/main" id="{541A9B61-EE83-4CEB-8C47-679238666A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4927A6-157C-4FEA-9B54-5D948652545B}"/>
              </a:ext>
            </a:extLst>
          </p:cNvPr>
          <p:cNvSpPr>
            <a:spLocks noGrp="1"/>
          </p:cNvSpPr>
          <p:nvPr>
            <p:ph type="sldNum" sz="quarter" idx="12"/>
          </p:nvPr>
        </p:nvSpPr>
        <p:spPr/>
        <p:txBody>
          <a:bodyPr/>
          <a:lstStyle/>
          <a:p>
            <a:fld id="{350F9B82-49A2-40EA-AAEF-2909C48C6DC0}" type="slidenum">
              <a:rPr lang="en-US" smtClean="0"/>
              <a:t>‹#›</a:t>
            </a:fld>
            <a:endParaRPr lang="en-US"/>
          </a:p>
        </p:txBody>
      </p:sp>
    </p:spTree>
    <p:extLst>
      <p:ext uri="{BB962C8B-B14F-4D97-AF65-F5344CB8AC3E}">
        <p14:creationId xmlns:p14="http://schemas.microsoft.com/office/powerpoint/2010/main" val="57114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1E7EA-109A-45E5-B1AF-8A3A6956CF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237917-6F81-4DF8-A426-55D83D24F5F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8D509D-3258-4276-AFA1-52F2F145DC70}"/>
              </a:ext>
            </a:extLst>
          </p:cNvPr>
          <p:cNvSpPr>
            <a:spLocks noGrp="1"/>
          </p:cNvSpPr>
          <p:nvPr>
            <p:ph type="dt" sz="half" idx="10"/>
          </p:nvPr>
        </p:nvSpPr>
        <p:spPr/>
        <p:txBody>
          <a:bodyPr/>
          <a:lstStyle/>
          <a:p>
            <a:fld id="{13910528-2D06-4FC2-918E-C982B4F59EB7}" type="datetimeFigureOut">
              <a:rPr lang="en-US" smtClean="0"/>
              <a:t>2/15/2023</a:t>
            </a:fld>
            <a:endParaRPr lang="en-US"/>
          </a:p>
        </p:txBody>
      </p:sp>
      <p:sp>
        <p:nvSpPr>
          <p:cNvPr id="5" name="Footer Placeholder 4">
            <a:extLst>
              <a:ext uri="{FF2B5EF4-FFF2-40B4-BE49-F238E27FC236}">
                <a16:creationId xmlns:a16="http://schemas.microsoft.com/office/drawing/2014/main" id="{4495294A-FBFC-459E-B863-2599097E6F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3B0735-61D5-4420-8D44-AFC229710CEE}"/>
              </a:ext>
            </a:extLst>
          </p:cNvPr>
          <p:cNvSpPr>
            <a:spLocks noGrp="1"/>
          </p:cNvSpPr>
          <p:nvPr>
            <p:ph type="sldNum" sz="quarter" idx="12"/>
          </p:nvPr>
        </p:nvSpPr>
        <p:spPr/>
        <p:txBody>
          <a:bodyPr/>
          <a:lstStyle/>
          <a:p>
            <a:fld id="{350F9B82-49A2-40EA-AAEF-2909C48C6DC0}" type="slidenum">
              <a:rPr lang="en-US" smtClean="0"/>
              <a:t>‹#›</a:t>
            </a:fld>
            <a:endParaRPr lang="en-US"/>
          </a:p>
        </p:txBody>
      </p:sp>
    </p:spTree>
    <p:extLst>
      <p:ext uri="{BB962C8B-B14F-4D97-AF65-F5344CB8AC3E}">
        <p14:creationId xmlns:p14="http://schemas.microsoft.com/office/powerpoint/2010/main" val="2161866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FCB6F-638D-40F8-A3AF-DEF60EDC880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C67322-E77C-4B27-8DDF-A5E4BAA9D2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DFA4E45-06E2-473F-9760-24D4F0BCD064}"/>
              </a:ext>
            </a:extLst>
          </p:cNvPr>
          <p:cNvSpPr>
            <a:spLocks noGrp="1"/>
          </p:cNvSpPr>
          <p:nvPr>
            <p:ph type="dt" sz="half" idx="10"/>
          </p:nvPr>
        </p:nvSpPr>
        <p:spPr/>
        <p:txBody>
          <a:bodyPr/>
          <a:lstStyle/>
          <a:p>
            <a:fld id="{13910528-2D06-4FC2-918E-C982B4F59EB7}" type="datetimeFigureOut">
              <a:rPr lang="en-US" smtClean="0"/>
              <a:t>2/15/2023</a:t>
            </a:fld>
            <a:endParaRPr lang="en-US"/>
          </a:p>
        </p:txBody>
      </p:sp>
      <p:sp>
        <p:nvSpPr>
          <p:cNvPr id="5" name="Footer Placeholder 4">
            <a:extLst>
              <a:ext uri="{FF2B5EF4-FFF2-40B4-BE49-F238E27FC236}">
                <a16:creationId xmlns:a16="http://schemas.microsoft.com/office/drawing/2014/main" id="{6FEC9BDD-85AA-4CA2-801E-410FAE0C5B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5E190E-35D7-495E-A357-34EDAD2B53E5}"/>
              </a:ext>
            </a:extLst>
          </p:cNvPr>
          <p:cNvSpPr>
            <a:spLocks noGrp="1"/>
          </p:cNvSpPr>
          <p:nvPr>
            <p:ph type="sldNum" sz="quarter" idx="12"/>
          </p:nvPr>
        </p:nvSpPr>
        <p:spPr/>
        <p:txBody>
          <a:bodyPr/>
          <a:lstStyle/>
          <a:p>
            <a:fld id="{350F9B82-49A2-40EA-AAEF-2909C48C6DC0}" type="slidenum">
              <a:rPr lang="en-US" smtClean="0"/>
              <a:t>‹#›</a:t>
            </a:fld>
            <a:endParaRPr lang="en-US"/>
          </a:p>
        </p:txBody>
      </p:sp>
    </p:spTree>
    <p:extLst>
      <p:ext uri="{BB962C8B-B14F-4D97-AF65-F5344CB8AC3E}">
        <p14:creationId xmlns:p14="http://schemas.microsoft.com/office/powerpoint/2010/main" val="1640593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65B60-545B-43E3-A443-13D6287EC9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2D0B6F-E619-4F7B-B372-B75FD1AB460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707016-03F8-43BD-BA1B-387C2706B4D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690B7E-B3AC-4D90-A518-59F6C6C3F7F9}"/>
              </a:ext>
            </a:extLst>
          </p:cNvPr>
          <p:cNvSpPr>
            <a:spLocks noGrp="1"/>
          </p:cNvSpPr>
          <p:nvPr>
            <p:ph type="dt" sz="half" idx="10"/>
          </p:nvPr>
        </p:nvSpPr>
        <p:spPr/>
        <p:txBody>
          <a:bodyPr/>
          <a:lstStyle/>
          <a:p>
            <a:fld id="{13910528-2D06-4FC2-918E-C982B4F59EB7}" type="datetimeFigureOut">
              <a:rPr lang="en-US" smtClean="0"/>
              <a:t>2/15/2023</a:t>
            </a:fld>
            <a:endParaRPr lang="en-US"/>
          </a:p>
        </p:txBody>
      </p:sp>
      <p:sp>
        <p:nvSpPr>
          <p:cNvPr id="6" name="Footer Placeholder 5">
            <a:extLst>
              <a:ext uri="{FF2B5EF4-FFF2-40B4-BE49-F238E27FC236}">
                <a16:creationId xmlns:a16="http://schemas.microsoft.com/office/drawing/2014/main" id="{24C223FA-E3D5-4A3C-98D8-0ABC7ABE9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34CF50-701F-4340-A6D4-6F071206FADA}"/>
              </a:ext>
            </a:extLst>
          </p:cNvPr>
          <p:cNvSpPr>
            <a:spLocks noGrp="1"/>
          </p:cNvSpPr>
          <p:nvPr>
            <p:ph type="sldNum" sz="quarter" idx="12"/>
          </p:nvPr>
        </p:nvSpPr>
        <p:spPr/>
        <p:txBody>
          <a:bodyPr/>
          <a:lstStyle/>
          <a:p>
            <a:fld id="{350F9B82-49A2-40EA-AAEF-2909C48C6DC0}" type="slidenum">
              <a:rPr lang="en-US" smtClean="0"/>
              <a:t>‹#›</a:t>
            </a:fld>
            <a:endParaRPr lang="en-US"/>
          </a:p>
        </p:txBody>
      </p:sp>
    </p:spTree>
    <p:extLst>
      <p:ext uri="{BB962C8B-B14F-4D97-AF65-F5344CB8AC3E}">
        <p14:creationId xmlns:p14="http://schemas.microsoft.com/office/powerpoint/2010/main" val="1516903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35888-8ED8-4607-9BF6-EC9D23567B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6304B3-DADD-451D-9832-7987FD3719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0AF0617-A74D-49A5-AEB4-F8D93EECE45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CCEFFB-86CA-4E35-9091-4669BDDCBF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776AB70-832D-4688-970D-6C8918D12BB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7F1DE8-436D-48C2-9058-4EAB2E14F241}"/>
              </a:ext>
            </a:extLst>
          </p:cNvPr>
          <p:cNvSpPr>
            <a:spLocks noGrp="1"/>
          </p:cNvSpPr>
          <p:nvPr>
            <p:ph type="dt" sz="half" idx="10"/>
          </p:nvPr>
        </p:nvSpPr>
        <p:spPr/>
        <p:txBody>
          <a:bodyPr/>
          <a:lstStyle/>
          <a:p>
            <a:fld id="{13910528-2D06-4FC2-918E-C982B4F59EB7}" type="datetimeFigureOut">
              <a:rPr lang="en-US" smtClean="0"/>
              <a:t>2/15/2023</a:t>
            </a:fld>
            <a:endParaRPr lang="en-US"/>
          </a:p>
        </p:txBody>
      </p:sp>
      <p:sp>
        <p:nvSpPr>
          <p:cNvPr id="8" name="Footer Placeholder 7">
            <a:extLst>
              <a:ext uri="{FF2B5EF4-FFF2-40B4-BE49-F238E27FC236}">
                <a16:creationId xmlns:a16="http://schemas.microsoft.com/office/drawing/2014/main" id="{2306AB81-2E5D-48D0-97C3-8C5F6B7389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ACF8F0E-27E1-48CA-912A-D2D33F21DF58}"/>
              </a:ext>
            </a:extLst>
          </p:cNvPr>
          <p:cNvSpPr>
            <a:spLocks noGrp="1"/>
          </p:cNvSpPr>
          <p:nvPr>
            <p:ph type="sldNum" sz="quarter" idx="12"/>
          </p:nvPr>
        </p:nvSpPr>
        <p:spPr/>
        <p:txBody>
          <a:bodyPr/>
          <a:lstStyle/>
          <a:p>
            <a:fld id="{350F9B82-49A2-40EA-AAEF-2909C48C6DC0}" type="slidenum">
              <a:rPr lang="en-US" smtClean="0"/>
              <a:t>‹#›</a:t>
            </a:fld>
            <a:endParaRPr lang="en-US"/>
          </a:p>
        </p:txBody>
      </p:sp>
    </p:spTree>
    <p:extLst>
      <p:ext uri="{BB962C8B-B14F-4D97-AF65-F5344CB8AC3E}">
        <p14:creationId xmlns:p14="http://schemas.microsoft.com/office/powerpoint/2010/main" val="2486939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292A2-15AD-4A0D-83B7-979347E218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87D7EB-BB66-4911-A99D-CB382DD7E363}"/>
              </a:ext>
            </a:extLst>
          </p:cNvPr>
          <p:cNvSpPr>
            <a:spLocks noGrp="1"/>
          </p:cNvSpPr>
          <p:nvPr>
            <p:ph type="dt" sz="half" idx="10"/>
          </p:nvPr>
        </p:nvSpPr>
        <p:spPr/>
        <p:txBody>
          <a:bodyPr/>
          <a:lstStyle/>
          <a:p>
            <a:fld id="{13910528-2D06-4FC2-918E-C982B4F59EB7}" type="datetimeFigureOut">
              <a:rPr lang="en-US" smtClean="0"/>
              <a:t>2/15/2023</a:t>
            </a:fld>
            <a:endParaRPr lang="en-US"/>
          </a:p>
        </p:txBody>
      </p:sp>
      <p:sp>
        <p:nvSpPr>
          <p:cNvPr id="4" name="Footer Placeholder 3">
            <a:extLst>
              <a:ext uri="{FF2B5EF4-FFF2-40B4-BE49-F238E27FC236}">
                <a16:creationId xmlns:a16="http://schemas.microsoft.com/office/drawing/2014/main" id="{F73C3F3C-C83F-4CF2-9AE3-0AE68E9C6A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96C5717-A075-4FB2-ADDE-E4F0C9E98367}"/>
              </a:ext>
            </a:extLst>
          </p:cNvPr>
          <p:cNvSpPr>
            <a:spLocks noGrp="1"/>
          </p:cNvSpPr>
          <p:nvPr>
            <p:ph type="sldNum" sz="quarter" idx="12"/>
          </p:nvPr>
        </p:nvSpPr>
        <p:spPr/>
        <p:txBody>
          <a:bodyPr/>
          <a:lstStyle/>
          <a:p>
            <a:fld id="{350F9B82-49A2-40EA-AAEF-2909C48C6DC0}" type="slidenum">
              <a:rPr lang="en-US" smtClean="0"/>
              <a:t>‹#›</a:t>
            </a:fld>
            <a:endParaRPr lang="en-US"/>
          </a:p>
        </p:txBody>
      </p:sp>
    </p:spTree>
    <p:extLst>
      <p:ext uri="{BB962C8B-B14F-4D97-AF65-F5344CB8AC3E}">
        <p14:creationId xmlns:p14="http://schemas.microsoft.com/office/powerpoint/2010/main" val="3275084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1A01EF-2A01-48B2-9043-5227D1085857}"/>
              </a:ext>
            </a:extLst>
          </p:cNvPr>
          <p:cNvSpPr>
            <a:spLocks noGrp="1"/>
          </p:cNvSpPr>
          <p:nvPr>
            <p:ph type="dt" sz="half" idx="10"/>
          </p:nvPr>
        </p:nvSpPr>
        <p:spPr/>
        <p:txBody>
          <a:bodyPr/>
          <a:lstStyle/>
          <a:p>
            <a:fld id="{13910528-2D06-4FC2-918E-C982B4F59EB7}" type="datetimeFigureOut">
              <a:rPr lang="en-US" smtClean="0"/>
              <a:t>2/15/2023</a:t>
            </a:fld>
            <a:endParaRPr lang="en-US"/>
          </a:p>
        </p:txBody>
      </p:sp>
      <p:sp>
        <p:nvSpPr>
          <p:cNvPr id="3" name="Footer Placeholder 2">
            <a:extLst>
              <a:ext uri="{FF2B5EF4-FFF2-40B4-BE49-F238E27FC236}">
                <a16:creationId xmlns:a16="http://schemas.microsoft.com/office/drawing/2014/main" id="{B914FCB5-F4EA-4553-B009-9CD8728733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5F0902B-8842-4C4B-B2C8-8D56DDBCC08D}"/>
              </a:ext>
            </a:extLst>
          </p:cNvPr>
          <p:cNvSpPr>
            <a:spLocks noGrp="1"/>
          </p:cNvSpPr>
          <p:nvPr>
            <p:ph type="sldNum" sz="quarter" idx="12"/>
          </p:nvPr>
        </p:nvSpPr>
        <p:spPr/>
        <p:txBody>
          <a:bodyPr/>
          <a:lstStyle/>
          <a:p>
            <a:fld id="{350F9B82-49A2-40EA-AAEF-2909C48C6DC0}" type="slidenum">
              <a:rPr lang="en-US" smtClean="0"/>
              <a:t>‹#›</a:t>
            </a:fld>
            <a:endParaRPr lang="en-US"/>
          </a:p>
        </p:txBody>
      </p:sp>
    </p:spTree>
    <p:extLst>
      <p:ext uri="{BB962C8B-B14F-4D97-AF65-F5344CB8AC3E}">
        <p14:creationId xmlns:p14="http://schemas.microsoft.com/office/powerpoint/2010/main" val="1657842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FCEE3-30B1-488A-8282-BCCE76CEF7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B89CA9-2231-41FC-B196-31F721B7C0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0DAF5A-ECF9-4BB1-BBDB-3CD26497BF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1A94A97-332A-4240-A11E-D96A95AF324E}"/>
              </a:ext>
            </a:extLst>
          </p:cNvPr>
          <p:cNvSpPr>
            <a:spLocks noGrp="1"/>
          </p:cNvSpPr>
          <p:nvPr>
            <p:ph type="dt" sz="half" idx="10"/>
          </p:nvPr>
        </p:nvSpPr>
        <p:spPr/>
        <p:txBody>
          <a:bodyPr/>
          <a:lstStyle/>
          <a:p>
            <a:fld id="{13910528-2D06-4FC2-918E-C982B4F59EB7}" type="datetimeFigureOut">
              <a:rPr lang="en-US" smtClean="0"/>
              <a:t>2/15/2023</a:t>
            </a:fld>
            <a:endParaRPr lang="en-US"/>
          </a:p>
        </p:txBody>
      </p:sp>
      <p:sp>
        <p:nvSpPr>
          <p:cNvPr id="6" name="Footer Placeholder 5">
            <a:extLst>
              <a:ext uri="{FF2B5EF4-FFF2-40B4-BE49-F238E27FC236}">
                <a16:creationId xmlns:a16="http://schemas.microsoft.com/office/drawing/2014/main" id="{ADDC8259-A313-4767-8853-14633AF911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33F4E3-2294-416B-BEC9-DA8F766AA72D}"/>
              </a:ext>
            </a:extLst>
          </p:cNvPr>
          <p:cNvSpPr>
            <a:spLocks noGrp="1"/>
          </p:cNvSpPr>
          <p:nvPr>
            <p:ph type="sldNum" sz="quarter" idx="12"/>
          </p:nvPr>
        </p:nvSpPr>
        <p:spPr/>
        <p:txBody>
          <a:bodyPr/>
          <a:lstStyle/>
          <a:p>
            <a:fld id="{350F9B82-49A2-40EA-AAEF-2909C48C6DC0}" type="slidenum">
              <a:rPr lang="en-US" smtClean="0"/>
              <a:t>‹#›</a:t>
            </a:fld>
            <a:endParaRPr lang="en-US"/>
          </a:p>
        </p:txBody>
      </p:sp>
    </p:spTree>
    <p:extLst>
      <p:ext uri="{BB962C8B-B14F-4D97-AF65-F5344CB8AC3E}">
        <p14:creationId xmlns:p14="http://schemas.microsoft.com/office/powerpoint/2010/main" val="4275510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BEB05-6C2B-4961-99D7-0F9FC734E1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034ACC-231F-4A44-917B-0208072133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3B7F322-D351-44E2-B1FA-E22D7988EC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9772F9-5C3C-4C71-B982-386517B731E7}"/>
              </a:ext>
            </a:extLst>
          </p:cNvPr>
          <p:cNvSpPr>
            <a:spLocks noGrp="1"/>
          </p:cNvSpPr>
          <p:nvPr>
            <p:ph type="dt" sz="half" idx="10"/>
          </p:nvPr>
        </p:nvSpPr>
        <p:spPr/>
        <p:txBody>
          <a:bodyPr/>
          <a:lstStyle/>
          <a:p>
            <a:fld id="{13910528-2D06-4FC2-918E-C982B4F59EB7}" type="datetimeFigureOut">
              <a:rPr lang="en-US" smtClean="0"/>
              <a:t>2/15/2023</a:t>
            </a:fld>
            <a:endParaRPr lang="en-US"/>
          </a:p>
        </p:txBody>
      </p:sp>
      <p:sp>
        <p:nvSpPr>
          <p:cNvPr id="6" name="Footer Placeholder 5">
            <a:extLst>
              <a:ext uri="{FF2B5EF4-FFF2-40B4-BE49-F238E27FC236}">
                <a16:creationId xmlns:a16="http://schemas.microsoft.com/office/drawing/2014/main" id="{D7E7C2DA-A352-4C7B-BBD4-6BE3000161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747EE5-CD47-4AA1-87BF-021E7D45D470}"/>
              </a:ext>
            </a:extLst>
          </p:cNvPr>
          <p:cNvSpPr>
            <a:spLocks noGrp="1"/>
          </p:cNvSpPr>
          <p:nvPr>
            <p:ph type="sldNum" sz="quarter" idx="12"/>
          </p:nvPr>
        </p:nvSpPr>
        <p:spPr/>
        <p:txBody>
          <a:bodyPr/>
          <a:lstStyle/>
          <a:p>
            <a:fld id="{350F9B82-49A2-40EA-AAEF-2909C48C6DC0}" type="slidenum">
              <a:rPr lang="en-US" smtClean="0"/>
              <a:t>‹#›</a:t>
            </a:fld>
            <a:endParaRPr lang="en-US"/>
          </a:p>
        </p:txBody>
      </p:sp>
    </p:spTree>
    <p:extLst>
      <p:ext uri="{BB962C8B-B14F-4D97-AF65-F5344CB8AC3E}">
        <p14:creationId xmlns:p14="http://schemas.microsoft.com/office/powerpoint/2010/main" val="4042680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A9CB0B-6029-4507-B929-7A512A6311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80ABFB6-0AF0-4AF3-9348-BC0D0813CE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3F56AF-891F-4C1E-ADF6-12FD7F1B95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910528-2D06-4FC2-918E-C982B4F59EB7}" type="datetimeFigureOut">
              <a:rPr lang="en-US" smtClean="0"/>
              <a:t>2/15/2023</a:t>
            </a:fld>
            <a:endParaRPr lang="en-US"/>
          </a:p>
        </p:txBody>
      </p:sp>
      <p:sp>
        <p:nvSpPr>
          <p:cNvPr id="5" name="Footer Placeholder 4">
            <a:extLst>
              <a:ext uri="{FF2B5EF4-FFF2-40B4-BE49-F238E27FC236}">
                <a16:creationId xmlns:a16="http://schemas.microsoft.com/office/drawing/2014/main" id="{D1B51DB3-43AD-4517-87C1-4EF8C3E86C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C60960-9AE4-4B6D-BC5B-18F5648D2A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0F9B82-49A2-40EA-AAEF-2909C48C6DC0}" type="slidenum">
              <a:rPr lang="en-US" smtClean="0"/>
              <a:t>‹#›</a:t>
            </a:fld>
            <a:endParaRPr lang="en-US"/>
          </a:p>
        </p:txBody>
      </p:sp>
    </p:spTree>
    <p:extLst>
      <p:ext uri="{BB962C8B-B14F-4D97-AF65-F5344CB8AC3E}">
        <p14:creationId xmlns:p14="http://schemas.microsoft.com/office/powerpoint/2010/main" val="2664446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www.climate.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climate.gov/news-features/understanding-climate/climate-change-global-temperatur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873328A-B78B-4538-B4BF-4BBCA964052F}"/>
              </a:ext>
            </a:extLst>
          </p:cNvPr>
          <p:cNvSpPr>
            <a:spLocks noGrp="1" noChangeArrowheads="1"/>
          </p:cNvSpPr>
          <p:nvPr>
            <p:ph type="title"/>
          </p:nvPr>
        </p:nvSpPr>
        <p:spPr>
          <a:xfrm>
            <a:off x="1981200" y="1981200"/>
            <a:ext cx="8229600" cy="1752600"/>
          </a:xfrm>
        </p:spPr>
        <p:txBody>
          <a:bodyPr/>
          <a:lstStyle/>
          <a:p>
            <a:pPr algn="ctr" eaLnBrk="1" hangingPunct="1"/>
            <a:r>
              <a:rPr lang="en-US" altLang="en-US" sz="3200" dirty="0"/>
              <a:t>Key Questions about Climate Change</a:t>
            </a:r>
            <a:br>
              <a:rPr lang="en-US" altLang="en-US" sz="3200" dirty="0"/>
            </a:br>
            <a:br>
              <a:rPr lang="en-US" altLang="en-US" sz="3200" dirty="0"/>
            </a:br>
            <a:r>
              <a:rPr lang="en-US" altLang="en-US" sz="3200" dirty="0"/>
              <a:t>most data from dashboard at </a:t>
            </a:r>
            <a:r>
              <a:rPr lang="en-US" altLang="en-US" sz="3200"/>
              <a:t>climate.gov</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49A5CE3-B5FE-410F-93DA-1334A995B392}"/>
              </a:ext>
            </a:extLst>
          </p:cNvPr>
          <p:cNvSpPr>
            <a:spLocks noGrp="1" noChangeArrowheads="1"/>
          </p:cNvSpPr>
          <p:nvPr>
            <p:ph type="title"/>
          </p:nvPr>
        </p:nvSpPr>
        <p:spPr>
          <a:xfrm>
            <a:off x="1752600" y="274638"/>
            <a:ext cx="8686800" cy="563562"/>
          </a:xfrm>
        </p:spPr>
        <p:txBody>
          <a:bodyPr/>
          <a:lstStyle/>
          <a:p>
            <a:pPr eaLnBrk="1" hangingPunct="1"/>
            <a:r>
              <a:rPr lang="en-US" altLang="en-US" sz="3200">
                <a:solidFill>
                  <a:srgbClr val="FF0000"/>
                </a:solidFill>
              </a:rPr>
              <a:t>Is the lower atmosphere becoming warmer?</a:t>
            </a:r>
          </a:p>
        </p:txBody>
      </p:sp>
      <p:sp>
        <p:nvSpPr>
          <p:cNvPr id="7171" name="Rectangle 3">
            <a:extLst>
              <a:ext uri="{FF2B5EF4-FFF2-40B4-BE49-F238E27FC236}">
                <a16:creationId xmlns:a16="http://schemas.microsoft.com/office/drawing/2014/main" id="{105ABA98-EC13-4811-8C57-8290C4FFA2EF}"/>
              </a:ext>
            </a:extLst>
          </p:cNvPr>
          <p:cNvSpPr>
            <a:spLocks noGrp="1" noChangeArrowheads="1"/>
          </p:cNvSpPr>
          <p:nvPr>
            <p:ph type="body" idx="1"/>
          </p:nvPr>
        </p:nvSpPr>
        <p:spPr>
          <a:xfrm>
            <a:off x="1981200" y="990600"/>
            <a:ext cx="8305800" cy="5486400"/>
          </a:xfrm>
        </p:spPr>
        <p:txBody>
          <a:bodyPr/>
          <a:lstStyle/>
          <a:p>
            <a:pPr marL="609600" indent="-609600">
              <a:buFontTx/>
              <a:buAutoNum type="arabicParenR"/>
              <a:defRPr/>
            </a:pPr>
            <a:r>
              <a:rPr lang="en-US" sz="2400" u="sng" dirty="0"/>
              <a:t>Global temperature rose at an average rate of about 0.13°C per decade for the past 50 years.  2015 - 2022 are all the warmest </a:t>
            </a:r>
            <a:r>
              <a:rPr lang="en-US" altLang="en-US" sz="2400" dirty="0">
                <a:cs typeface="Arial" panose="020B0604020202020204" pitchFamily="34" charset="0"/>
              </a:rPr>
              <a:t>since thermometer measurements began in 1850s. (see dashboard </a:t>
            </a:r>
            <a:r>
              <a:rPr lang="en-US" altLang="en-US" sz="1100" dirty="0">
                <a:cs typeface="Arial" panose="020B0604020202020204" pitchFamily="34" charset="0"/>
              </a:rPr>
              <a:t> </a:t>
            </a:r>
            <a:r>
              <a:rPr lang="en-US" altLang="en-US" sz="1400" dirty="0">
                <a:cs typeface="Arial" panose="020B0604020202020204" pitchFamily="34" charset="0"/>
                <a:hlinkClick r:id="rId2"/>
              </a:rPr>
              <a:t>http://www.climate.gov/</a:t>
            </a:r>
            <a:r>
              <a:rPr lang="en-US" altLang="en-US" sz="1400" dirty="0">
                <a:cs typeface="Arial" panose="020B0604020202020204" pitchFamily="34" charset="0"/>
              </a:rPr>
              <a:t>)</a:t>
            </a:r>
            <a:endParaRPr lang="en-US" altLang="en-US" sz="2400" dirty="0">
              <a:cs typeface="Arial" panose="020B0604020202020204" pitchFamily="34" charset="0"/>
            </a:endParaRPr>
          </a:p>
          <a:p>
            <a:pPr marL="609600" indent="-609600">
              <a:buFontTx/>
              <a:buAutoNum type="arabicParenR"/>
              <a:defRPr/>
            </a:pPr>
            <a:r>
              <a:rPr lang="en-US" sz="2400" u="sng" dirty="0"/>
              <a:t>Globally representative mountain glaciers with the longest, most reliable records are losing ice at an accelerated rate</a:t>
            </a:r>
            <a:endParaRPr lang="en-US" altLang="en-US" sz="1400" dirty="0">
              <a:cs typeface="Arial" panose="020B0604020202020204" pitchFamily="34" charset="0"/>
            </a:endParaRPr>
          </a:p>
          <a:p>
            <a:pPr marL="609600" indent="-609600">
              <a:buFontTx/>
              <a:buAutoNum type="arabicParenR"/>
              <a:defRPr/>
            </a:pPr>
            <a:r>
              <a:rPr lang="en-US" sz="2400" u="sng" dirty="0"/>
              <a:t>Global average sea level rise </a:t>
            </a:r>
            <a:r>
              <a:rPr lang="en-US" sz="2400" dirty="0"/>
              <a:t>has accelerated from 1.7 mm/year throughout most of the twentieth century to &gt;3.2 mm/year since 1993. (melting and </a:t>
            </a:r>
            <a:r>
              <a:rPr lang="en-US" sz="2400"/>
              <a:t>thermal expansion)</a:t>
            </a:r>
            <a:endParaRPr lang="en-US" sz="2400" dirty="0"/>
          </a:p>
          <a:p>
            <a:pPr marL="609600" indent="-609600">
              <a:buFontTx/>
              <a:buAutoNum type="arabicParenR"/>
              <a:defRPr/>
            </a:pPr>
            <a:r>
              <a:rPr lang="en-US" altLang="en-US" sz="2400" u="sng" dirty="0">
                <a:cs typeface="Arial" panose="020B0604020202020204" pitchFamily="34" charset="0"/>
              </a:rPr>
              <a:t>Sub surface ocean temperatures (upper 75m) have warmed </a:t>
            </a:r>
            <a:r>
              <a:rPr lang="en-US" altLang="en-US" sz="2400" dirty="0">
                <a:cs typeface="Arial" panose="020B0604020202020204" pitchFamily="34" charset="0"/>
              </a:rPr>
              <a:t>0.09 to 0.13</a:t>
            </a:r>
            <a:r>
              <a:rPr lang="en-US" sz="2400" dirty="0"/>
              <a:t>°C</a:t>
            </a:r>
            <a:r>
              <a:rPr lang="en-US" altLang="en-US" sz="2400" dirty="0">
                <a:cs typeface="Arial" panose="020B0604020202020204" pitchFamily="34" charset="0"/>
              </a:rPr>
              <a:t> per decade since 1971 </a:t>
            </a:r>
            <a:r>
              <a:rPr lang="en-US" altLang="en-US" sz="1200" dirty="0">
                <a:cs typeface="Arial" panose="020B0604020202020204" pitchFamily="34" charset="0"/>
              </a:rPr>
              <a:t>(when most thorough measurements began)</a:t>
            </a:r>
          </a:p>
          <a:p>
            <a:pPr marL="609600" indent="-609600">
              <a:buFontTx/>
              <a:buAutoNum type="arabicParenR"/>
              <a:defRPr/>
            </a:pPr>
            <a:endParaRPr lang="en-US" altLang="en-US" sz="1200" dirty="0">
              <a:cs typeface="Arial" panose="020B0604020202020204" pitchFamily="34" charset="0"/>
            </a:endParaRPr>
          </a:p>
          <a:p>
            <a:pPr marL="0" indent="0">
              <a:buNone/>
              <a:defRPr/>
            </a:pPr>
            <a:r>
              <a:rPr lang="en-US" altLang="en-US" sz="1200" dirty="0">
                <a:cs typeface="Arial" panose="020B0604020202020204" pitchFamily="34" charset="0"/>
              </a:rPr>
              <a:t>Source: </a:t>
            </a:r>
            <a:r>
              <a:rPr lang="en-US" altLang="en-US" sz="1200" dirty="0">
                <a:cs typeface="Arial" panose="020B0604020202020204" pitchFamily="34" charset="0"/>
                <a:hlinkClick r:id="rId2"/>
              </a:rPr>
              <a:t>http://www.climate.gov/</a:t>
            </a:r>
            <a:endParaRPr lang="en-US" altLang="en-US" sz="1200" dirty="0">
              <a:cs typeface="Arial" panose="020B0604020202020204" pitchFamily="34" charset="0"/>
            </a:endParaRPr>
          </a:p>
          <a:p>
            <a:pPr marL="0" indent="0">
              <a:buNone/>
              <a:defRPr/>
            </a:pPr>
            <a:endParaRPr lang="en-US" altLang="en-US" sz="1200" dirty="0">
              <a:cs typeface="Arial" panose="020B0604020202020204" pitchFamily="34" charset="0"/>
            </a:endParaRPr>
          </a:p>
        </p:txBody>
      </p:sp>
    </p:spTree>
    <p:extLst>
      <p:ext uri="{BB962C8B-B14F-4D97-AF65-F5344CB8AC3E}">
        <p14:creationId xmlns:p14="http://schemas.microsoft.com/office/powerpoint/2010/main" val="28430648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7171">
                                            <p:txEl>
                                              <p:pRg st="0" end="0"/>
                                            </p:txEl>
                                          </p:spTgt>
                                        </p:tgtEl>
                                        <p:attrNameLst>
                                          <p:attrName>ppt_c</p:attrName>
                                        </p:attrNameLst>
                                      </p:cBhvr>
                                      <p:to>
                                        <a:schemeClr val="bg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7171">
                                            <p:txEl>
                                              <p:pRg st="1" end="1"/>
                                            </p:txEl>
                                          </p:spTgt>
                                        </p:tgtEl>
                                        <p:attrNameLst>
                                          <p:attrName>ppt_c</p:attrName>
                                        </p:attrNameLst>
                                      </p:cBhvr>
                                      <p:to>
                                        <a:schemeClr val="bg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7171">
                                            <p:txEl>
                                              <p:pRg st="2" end="2"/>
                                            </p:txEl>
                                          </p:spTgt>
                                        </p:tgtEl>
                                        <p:attrNameLst>
                                          <p:attrName>ppt_c</p:attrName>
                                        </p:attrNameLst>
                                      </p:cBhvr>
                                      <p:to>
                                        <a:schemeClr val="bg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7171">
                                            <p:txEl>
                                              <p:pRg st="3" end="3"/>
                                            </p:txEl>
                                          </p:spTgt>
                                        </p:tgtEl>
                                        <p:attrNameLst>
                                          <p:attrName>ppt_c</p:attrName>
                                        </p:attrNameLst>
                                      </p:cBhvr>
                                      <p:to>
                                        <a:schemeClr val="bg2"/>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7171">
                                            <p:txEl>
                                              <p:pRg st="5" end="5"/>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87D0ED1-8BA3-484A-AE7E-4A7BB620EAC4}"/>
              </a:ext>
            </a:extLst>
          </p:cNvPr>
          <p:cNvSpPr>
            <a:spLocks noGrp="1" noChangeArrowheads="1"/>
          </p:cNvSpPr>
          <p:nvPr>
            <p:ph type="title"/>
          </p:nvPr>
        </p:nvSpPr>
        <p:spPr>
          <a:xfrm>
            <a:off x="1981200" y="274638"/>
            <a:ext cx="8229600" cy="715962"/>
          </a:xfrm>
        </p:spPr>
        <p:txBody>
          <a:bodyPr/>
          <a:lstStyle/>
          <a:p>
            <a:pPr eaLnBrk="1" hangingPunct="1"/>
            <a:r>
              <a:rPr lang="en-US" altLang="en-US" sz="2800" dirty="0">
                <a:solidFill>
                  <a:srgbClr val="FF0000"/>
                </a:solidFill>
              </a:rPr>
              <a:t>Natural Causes of Temperature Variability:</a:t>
            </a:r>
          </a:p>
        </p:txBody>
      </p:sp>
      <p:sp>
        <p:nvSpPr>
          <p:cNvPr id="11267" name="Rectangle 3">
            <a:extLst>
              <a:ext uri="{FF2B5EF4-FFF2-40B4-BE49-F238E27FC236}">
                <a16:creationId xmlns:a16="http://schemas.microsoft.com/office/drawing/2014/main" id="{1818EAF6-E2BB-43DB-94C5-8E4863BA56B6}"/>
              </a:ext>
            </a:extLst>
          </p:cNvPr>
          <p:cNvSpPr>
            <a:spLocks noGrp="1" noChangeArrowheads="1"/>
          </p:cNvSpPr>
          <p:nvPr>
            <p:ph type="body" idx="1"/>
          </p:nvPr>
        </p:nvSpPr>
        <p:spPr>
          <a:xfrm>
            <a:off x="1981200" y="1219200"/>
            <a:ext cx="8534400" cy="5181600"/>
          </a:xfrm>
        </p:spPr>
        <p:txBody>
          <a:bodyPr>
            <a:normAutofit lnSpcReduction="10000"/>
          </a:bodyPr>
          <a:lstStyle/>
          <a:p>
            <a:pPr marL="609600" indent="-609600">
              <a:buFontTx/>
              <a:buAutoNum type="arabicPeriod"/>
            </a:pPr>
            <a:r>
              <a:rPr lang="en-US" altLang="en-US" sz="2000" u="sng" dirty="0"/>
              <a:t>Earth-sun orbital variations</a:t>
            </a:r>
            <a:r>
              <a:rPr lang="en-US" altLang="en-US" sz="2000" dirty="0"/>
              <a:t> – </a:t>
            </a:r>
          </a:p>
          <a:p>
            <a:pPr marL="609600" indent="-609600">
              <a:buFontTx/>
              <a:buAutoNum type="alphaLcParenR"/>
            </a:pPr>
            <a:r>
              <a:rPr lang="en-US" altLang="en-US" sz="2000" u="sng" dirty="0"/>
              <a:t>Average earth-sun distance </a:t>
            </a:r>
            <a:r>
              <a:rPr lang="en-US" altLang="en-US" sz="2000" dirty="0"/>
              <a:t>varies over ~100,000 yr. cycle</a:t>
            </a:r>
          </a:p>
          <a:p>
            <a:pPr marL="609600" indent="-609600">
              <a:buFontTx/>
              <a:buAutoNum type="alphaLcParenR"/>
            </a:pPr>
            <a:r>
              <a:rPr lang="en-US" altLang="en-US" sz="2000" u="sng" dirty="0"/>
              <a:t>Seasonal timing of perihelion </a:t>
            </a:r>
            <a:r>
              <a:rPr lang="en-US" altLang="en-US" sz="2000" dirty="0"/>
              <a:t>varies in ~26,000 yr. cycle (currently in cold phase for N. Hemisphere: July 4, warm Jan 3)</a:t>
            </a:r>
          </a:p>
          <a:p>
            <a:pPr marL="609600" indent="-609600">
              <a:buFontTx/>
              <a:buAutoNum type="alphaLcParenR"/>
            </a:pPr>
            <a:r>
              <a:rPr lang="en-US" altLang="en-US" sz="2000" u="sng" dirty="0"/>
              <a:t>Axial tilt </a:t>
            </a:r>
            <a:r>
              <a:rPr lang="en-US" altLang="en-US" sz="2000" dirty="0"/>
              <a:t>varies from ~22</a:t>
            </a:r>
            <a:r>
              <a:rPr lang="en-US" altLang="en-US" sz="2000" dirty="0">
                <a:cs typeface="Arial" panose="020B0604020202020204" pitchFamily="34" charset="0"/>
              </a:rPr>
              <a:t>°</a:t>
            </a:r>
            <a:r>
              <a:rPr lang="en-US" altLang="en-US" sz="2000" dirty="0"/>
              <a:t> to 25</a:t>
            </a:r>
            <a:r>
              <a:rPr lang="en-US" altLang="en-US" sz="2000" dirty="0">
                <a:cs typeface="Arial" panose="020B0604020202020204" pitchFamily="34" charset="0"/>
              </a:rPr>
              <a:t>°</a:t>
            </a:r>
            <a:r>
              <a:rPr lang="en-US" altLang="en-US" sz="2000" dirty="0"/>
              <a:t> over a ~40,000 yr. cycle (currently in decreasing phase, 23.44 degrees)</a:t>
            </a:r>
          </a:p>
          <a:p>
            <a:pPr marL="609600" indent="-609600">
              <a:buNone/>
            </a:pPr>
            <a:r>
              <a:rPr lang="en-US" altLang="en-US" sz="2000" dirty="0"/>
              <a:t>	There is strong scientific consensus that these cycles are associated with the cycling between ice ages and warm interglacial periods over the past few hundred thousand years.  </a:t>
            </a:r>
            <a:r>
              <a:rPr lang="en-US" altLang="en-US" sz="2000" u="sng" dirty="0"/>
              <a:t>These changes are too slow to have caused the rapid warming of the last 100 yrs.</a:t>
            </a:r>
          </a:p>
          <a:p>
            <a:pPr marL="609600" indent="-609600">
              <a:buNone/>
            </a:pPr>
            <a:r>
              <a:rPr lang="en-US" altLang="en-US" sz="2000" dirty="0"/>
              <a:t>2.     </a:t>
            </a:r>
            <a:r>
              <a:rPr lang="en-US" altLang="en-US" sz="2000" u="sng" dirty="0"/>
              <a:t>Tectonic activity</a:t>
            </a:r>
            <a:r>
              <a:rPr lang="en-US" altLang="en-US" sz="2000" dirty="0"/>
              <a:t> affects latitudinal locations of continents and geochemical processes that can affect total snow cover and atmospheric chemistry.  Such changes are too slow (millions of  years) to have caused the rapid warming of past 100 yrs.</a:t>
            </a:r>
          </a:p>
          <a:p>
            <a:pPr marL="609600" indent="-609600">
              <a:buNone/>
            </a:pPr>
            <a:r>
              <a:rPr lang="en-US" altLang="en-US" sz="2000" dirty="0"/>
              <a:t>3.      </a:t>
            </a:r>
            <a:r>
              <a:rPr lang="en-US" altLang="en-US" sz="2000" u="sng" dirty="0"/>
              <a:t>Volcanic eruptions</a:t>
            </a:r>
            <a:r>
              <a:rPr lang="en-US" altLang="en-US" sz="2000" dirty="0"/>
              <a:t> put dust, droplets and ash into the atmosphere, blocking sunlight and cooling temperatures.  No trends in recorded eruption history suggest sustained reductions in past few centuries.</a:t>
            </a:r>
          </a:p>
          <a:p>
            <a:pPr marL="609600" indent="-609600"/>
            <a:endParaRPr lang="en-US"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1267">
                                            <p:txEl>
                                              <p:pRg st="0" end="0"/>
                                            </p:txEl>
                                          </p:spTgt>
                                        </p:tgtEl>
                                        <p:attrNameLst>
                                          <p:attrName>ppt_c</p:attrName>
                                        </p:attrNameLst>
                                      </p:cBhvr>
                                      <p:to>
                                        <a:schemeClr val="bg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1267">
                                            <p:txEl>
                                              <p:pRg st="1" end="1"/>
                                            </p:txEl>
                                          </p:spTgt>
                                        </p:tgtEl>
                                        <p:attrNameLst>
                                          <p:attrName>ppt_c</p:attrName>
                                        </p:attrNameLst>
                                      </p:cBhvr>
                                      <p:to>
                                        <a:schemeClr val="bg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1267">
                                            <p:txEl>
                                              <p:pRg st="2" end="2"/>
                                            </p:txEl>
                                          </p:spTgt>
                                        </p:tgtEl>
                                        <p:attrNameLst>
                                          <p:attrName>ppt_c</p:attrName>
                                        </p:attrNameLst>
                                      </p:cBhvr>
                                      <p:to>
                                        <a:schemeClr val="bg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1267">
                                            <p:txEl>
                                              <p:pRg st="3" end="3"/>
                                            </p:txEl>
                                          </p:spTgt>
                                        </p:tgtEl>
                                        <p:attrNameLst>
                                          <p:attrName>ppt_c</p:attrName>
                                        </p:attrNameLst>
                                      </p:cBhvr>
                                      <p:to>
                                        <a:schemeClr val="bg2"/>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267">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1267">
                                            <p:txEl>
                                              <p:pRg st="4" end="4"/>
                                            </p:txEl>
                                          </p:spTgt>
                                        </p:tgtEl>
                                        <p:attrNameLst>
                                          <p:attrName>ppt_c</p:attrName>
                                        </p:attrNameLst>
                                      </p:cBhvr>
                                      <p:to>
                                        <a:schemeClr val="bg2"/>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267">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11267">
                                            <p:txEl>
                                              <p:pRg st="5" end="5"/>
                                            </p:txEl>
                                          </p:spTgt>
                                        </p:tgtEl>
                                        <p:attrNameLst>
                                          <p:attrName>ppt_c</p:attrName>
                                        </p:attrNameLst>
                                      </p:cBhvr>
                                      <p:to>
                                        <a:schemeClr val="bg2"/>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267">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11267">
                                            <p:txEl>
                                              <p:pRg st="6" end="6"/>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C3EF42AB-9FA9-4140-B92D-A80884A81287}"/>
              </a:ext>
            </a:extLst>
          </p:cNvPr>
          <p:cNvSpPr>
            <a:spLocks noGrp="1" noChangeArrowheads="1"/>
          </p:cNvSpPr>
          <p:nvPr>
            <p:ph type="title"/>
          </p:nvPr>
        </p:nvSpPr>
        <p:spPr>
          <a:xfrm>
            <a:off x="1981200" y="152400"/>
            <a:ext cx="8229600" cy="609600"/>
          </a:xfrm>
        </p:spPr>
        <p:txBody>
          <a:bodyPr/>
          <a:lstStyle/>
          <a:p>
            <a:pPr eaLnBrk="1" hangingPunct="1"/>
            <a:r>
              <a:rPr lang="en-US" altLang="en-US" sz="3200" dirty="0">
                <a:solidFill>
                  <a:srgbClr val="FF0000"/>
                </a:solidFill>
              </a:rPr>
              <a:t>Natural Causes (</a:t>
            </a:r>
            <a:r>
              <a:rPr lang="en-US" altLang="en-US" sz="3200" dirty="0" err="1">
                <a:solidFill>
                  <a:srgbClr val="FF0000"/>
                </a:solidFill>
              </a:rPr>
              <a:t>con’t</a:t>
            </a:r>
            <a:r>
              <a:rPr lang="en-US" altLang="en-US" sz="3200" dirty="0"/>
              <a:t>)</a:t>
            </a:r>
          </a:p>
        </p:txBody>
      </p:sp>
      <p:sp>
        <p:nvSpPr>
          <p:cNvPr id="12291" name="Rectangle 3">
            <a:extLst>
              <a:ext uri="{FF2B5EF4-FFF2-40B4-BE49-F238E27FC236}">
                <a16:creationId xmlns:a16="http://schemas.microsoft.com/office/drawing/2014/main" id="{CA24AEAB-06D6-46E4-A5DD-EA415E39770C}"/>
              </a:ext>
            </a:extLst>
          </p:cNvPr>
          <p:cNvSpPr>
            <a:spLocks noGrp="1" noChangeArrowheads="1"/>
          </p:cNvSpPr>
          <p:nvPr>
            <p:ph type="body" idx="1"/>
          </p:nvPr>
        </p:nvSpPr>
        <p:spPr>
          <a:xfrm>
            <a:off x="1981200" y="838200"/>
            <a:ext cx="8382000" cy="5791200"/>
          </a:xfrm>
        </p:spPr>
        <p:txBody>
          <a:bodyPr/>
          <a:lstStyle/>
          <a:p>
            <a:pPr marL="609600" indent="-609600">
              <a:lnSpc>
                <a:spcPct val="80000"/>
              </a:lnSpc>
              <a:buFontTx/>
              <a:buAutoNum type="arabicPeriod" startAt="4"/>
            </a:pPr>
            <a:r>
              <a:rPr lang="en-US" altLang="en-US" sz="2400" u="sng" dirty="0"/>
              <a:t>Solar output</a:t>
            </a:r>
            <a:r>
              <a:rPr lang="en-US" altLang="en-US" sz="2400" dirty="0"/>
              <a:t> has showed little or no upward trend since 1978, when satellites began measurement, only periodic variation of less than 0.1% in 11 yr. cycles.  Earlier records of sunspot activity (related to solar output) suggest an increase in solar radiation dating back ~two centuries, but not recently. </a:t>
            </a:r>
          </a:p>
          <a:p>
            <a:pPr marL="609600" indent="-609600">
              <a:lnSpc>
                <a:spcPct val="80000"/>
              </a:lnSpc>
              <a:buFontTx/>
              <a:buAutoNum type="arabicPeriod" startAt="4"/>
            </a:pPr>
            <a:r>
              <a:rPr lang="en-US" altLang="en-US" sz="2400" u="sng" dirty="0"/>
              <a:t>Earth system internal variability</a:t>
            </a:r>
            <a:r>
              <a:rPr lang="en-US" altLang="en-US" sz="2400" dirty="0"/>
              <a:t>, such as the episodic El Nino-Southern Oscillation (warming), can have large effects on temperatures.  However, between 1000 and 1800, the overall </a:t>
            </a:r>
            <a:r>
              <a:rPr lang="en-US" altLang="en-US" sz="2400" i="1" dirty="0"/>
              <a:t>proxy record</a:t>
            </a:r>
            <a:r>
              <a:rPr lang="en-US" altLang="en-US" sz="2400" dirty="0"/>
              <a:t> shows nothing similar to the rate of warming seen since the late 19</a:t>
            </a:r>
            <a:r>
              <a:rPr lang="en-US" altLang="en-US" sz="2400" baseline="30000" dirty="0"/>
              <a:t>th</a:t>
            </a:r>
            <a:r>
              <a:rPr lang="en-US" altLang="en-US" sz="2400" dirty="0"/>
              <a:t> century.</a:t>
            </a:r>
          </a:p>
          <a:p>
            <a:pPr marL="609600" indent="-609600">
              <a:lnSpc>
                <a:spcPct val="80000"/>
              </a:lnSpc>
              <a:buFontTx/>
              <a:buAutoNum type="arabicPeriod" startAt="4"/>
            </a:pPr>
            <a:r>
              <a:rPr lang="en-US" altLang="en-US" sz="2400" dirty="0"/>
              <a:t>Therefore, there is no compelling evidence that forcing mechanisms (#1-4), or internal variability (#5), or a combination thereof can account for the rate of warming of the past century.</a:t>
            </a:r>
          </a:p>
          <a:p>
            <a:pPr marL="609600" indent="-609600">
              <a:lnSpc>
                <a:spcPct val="80000"/>
              </a:lnSpc>
              <a:buNone/>
            </a:pPr>
            <a:endParaRPr lang="en-US"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2291">
                                            <p:txEl>
                                              <p:pRg st="0" end="0"/>
                                            </p:txEl>
                                          </p:spTgt>
                                        </p:tgtEl>
                                        <p:attrNameLst>
                                          <p:attrName>ppt_c</p:attrName>
                                        </p:attrNameLst>
                                      </p:cBhvr>
                                      <p:to>
                                        <a:schemeClr val="bg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2291">
                                            <p:txEl>
                                              <p:pRg st="1" end="1"/>
                                            </p:txEl>
                                          </p:spTgt>
                                        </p:tgtEl>
                                        <p:attrNameLst>
                                          <p:attrName>ppt_c</p:attrName>
                                        </p:attrNameLst>
                                      </p:cBhvr>
                                      <p:to>
                                        <a:schemeClr val="bg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2291">
                                            <p:txEl>
                                              <p:pRg st="2" end="2"/>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8A04D-5621-494A-9509-713831C15CB0}"/>
              </a:ext>
            </a:extLst>
          </p:cNvPr>
          <p:cNvSpPr>
            <a:spLocks noGrp="1"/>
          </p:cNvSpPr>
          <p:nvPr>
            <p:ph type="title"/>
          </p:nvPr>
        </p:nvSpPr>
        <p:spPr/>
        <p:txBody>
          <a:bodyPr/>
          <a:lstStyle/>
          <a:p>
            <a:r>
              <a:rPr lang="en-US" dirty="0">
                <a:solidFill>
                  <a:srgbClr val="FF0000"/>
                </a:solidFill>
              </a:rPr>
              <a:t>Global Temperature Change Graph</a:t>
            </a:r>
          </a:p>
        </p:txBody>
      </p:sp>
      <p:sp>
        <p:nvSpPr>
          <p:cNvPr id="3" name="Content Placeholder 2">
            <a:extLst>
              <a:ext uri="{FF2B5EF4-FFF2-40B4-BE49-F238E27FC236}">
                <a16:creationId xmlns:a16="http://schemas.microsoft.com/office/drawing/2014/main" id="{2BD1FE26-B477-43C1-ABE0-7D288070D526}"/>
              </a:ext>
            </a:extLst>
          </p:cNvPr>
          <p:cNvSpPr>
            <a:spLocks noGrp="1"/>
          </p:cNvSpPr>
          <p:nvPr>
            <p:ph idx="1"/>
          </p:nvPr>
        </p:nvSpPr>
        <p:spPr/>
        <p:txBody>
          <a:bodyPr/>
          <a:lstStyle/>
          <a:p>
            <a:r>
              <a:rPr lang="en-US" dirty="0"/>
              <a:t>What’s the message of this graph?</a:t>
            </a:r>
          </a:p>
          <a:p>
            <a:r>
              <a:rPr lang="en-US" dirty="0">
                <a:hlinkClick r:id="rId2"/>
              </a:rPr>
              <a:t>https://www.climate.gov/news-features/understanding-climate/climate-change-global-temperature</a:t>
            </a:r>
            <a:endParaRPr lang="en-US" dirty="0"/>
          </a:p>
          <a:p>
            <a:endParaRPr lang="en-US" dirty="0"/>
          </a:p>
        </p:txBody>
      </p:sp>
    </p:spTree>
    <p:extLst>
      <p:ext uri="{BB962C8B-B14F-4D97-AF65-F5344CB8AC3E}">
        <p14:creationId xmlns:p14="http://schemas.microsoft.com/office/powerpoint/2010/main" val="39252125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602</Words>
  <Application>Microsoft Office PowerPoint</Application>
  <PresentationFormat>Widescreen</PresentationFormat>
  <Paragraphs>27</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Key Questions about Climate Change  most data from dashboard at climate.gov</vt:lpstr>
      <vt:lpstr>Is the lower atmosphere becoming warmer?</vt:lpstr>
      <vt:lpstr>Natural Causes of Temperature Variability:</vt:lpstr>
      <vt:lpstr>Natural Causes (con’t)</vt:lpstr>
      <vt:lpstr>Global Temperature Change Graph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Questions about Climate Change</dc:title>
  <dc:creator>Mike McGlade</dc:creator>
  <cp:lastModifiedBy>Mike McGlade</cp:lastModifiedBy>
  <cp:revision>5</cp:revision>
  <dcterms:created xsi:type="dcterms:W3CDTF">2021-04-30T04:32:42Z</dcterms:created>
  <dcterms:modified xsi:type="dcterms:W3CDTF">2023-02-15T22:59:15Z</dcterms:modified>
</cp:coreProperties>
</file>